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328" r:id="rId2"/>
    <p:sldId id="317" r:id="rId3"/>
    <p:sldId id="327" r:id="rId4"/>
    <p:sldId id="277" r:id="rId5"/>
    <p:sldId id="326" r:id="rId6"/>
    <p:sldId id="322" r:id="rId7"/>
    <p:sldId id="323" r:id="rId8"/>
    <p:sldId id="324" r:id="rId9"/>
    <p:sldId id="325" r:id="rId10"/>
    <p:sldId id="319" r:id="rId11"/>
    <p:sldId id="32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92149"/>
  </p:normalViewPr>
  <p:slideViewPr>
    <p:cSldViewPr snapToGrid="0" snapToObjects="1">
      <p:cViewPr varScale="1">
        <p:scale>
          <a:sx n="78" d="100"/>
          <a:sy n="78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B460-ED84-6746-AE91-D996ADBF4C1E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054-ECED-3C43-B48A-BA8C206E3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3DC3-8D79-4807-A9C4-F196662FB5E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D9DB-B3C6-40BF-AFE5-72BC14A3D01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885B-ABCB-4422-844C-F2BC793652B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FCA-CD5C-4585-AA80-41EC3F0520D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2DB-6465-419C-B438-DC53377035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0745-FED9-4B52-B24A-482E5619DE6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1233-D7BF-4E89-96DE-E25B636C9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81E-D0E9-4EA6-966A-77773C35F2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5E0C-16FF-457F-B40B-9BC34B62E2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7AA0-2A20-4D49-BD13-75CFB189381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EED53318-8D59-4880-A6DF-88AD7A8B670A}" type="datetime1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2021/10/26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hangingPunct="1"/>
            <a:fld id="{526E00CB-8501-4F2D-848A-75EE1E677C4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</a:rPr>
              <a:pPr defTabSz="1300460" hangingPunct="1"/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DAAB-65F5-C14C-993C-25164604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Correction (by 黃文杰)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CDA1-C334-0B42-ABE1-E8316EE25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947247"/>
            <a:ext cx="11704320" cy="5765519"/>
          </a:xfrm>
        </p:spPr>
        <p:txBody>
          <a:bodyPr>
            <a:normAutofit fontScale="92500" lnSpcReduction="10000"/>
          </a:bodyPr>
          <a:lstStyle/>
          <a:p>
            <a:r>
              <a:rPr lang="en-TW" dirty="0"/>
              <a:t>Entropy before split</a:t>
            </a:r>
          </a:p>
          <a:p>
            <a:pPr lvl="1"/>
            <a:r>
              <a:rPr lang="en-TW" dirty="0"/>
              <a:t>Info(D) = I(3,3) = 1</a:t>
            </a:r>
          </a:p>
          <a:p>
            <a:r>
              <a:rPr lang="en-TW" dirty="0"/>
              <a:t>Use “54” to split</a:t>
            </a:r>
          </a:p>
          <a:p>
            <a:pPr lvl="1"/>
            <a:r>
              <a:rPr lang="en-TW" dirty="0"/>
              <a:t>Gain(T=54) = Info(D) – Info</a:t>
            </a:r>
            <a:r>
              <a:rPr lang="en-TW" baseline="-25000" dirty="0"/>
              <a:t>T=54</a:t>
            </a:r>
            <a:r>
              <a:rPr lang="en-TW" dirty="0"/>
              <a:t>(D) = 1 – [(2/6) I(0,2) + (4/6) I(3,1)] = 1 – (4/6)(0.811) = 0.46</a:t>
            </a:r>
          </a:p>
          <a:p>
            <a:r>
              <a:rPr lang="en-TW" dirty="0"/>
              <a:t>Use “85” to split</a:t>
            </a:r>
          </a:p>
          <a:p>
            <a:pPr lvl="1"/>
            <a:r>
              <a:rPr lang="en-TW" dirty="0"/>
              <a:t>Gain(T=85) = Info(D) – Info</a:t>
            </a:r>
            <a:r>
              <a:rPr lang="en-TW" baseline="-25000" dirty="0"/>
              <a:t>T=85</a:t>
            </a:r>
            <a:r>
              <a:rPr lang="en-TW" dirty="0"/>
              <a:t>(D) = 1 – [(5/6) I(3,2) + (1/6) I(0,1)] = 1 – (5/6) 0.97 = </a:t>
            </a:r>
            <a:r>
              <a:rPr lang="en-US" altLang="zh-TW" dirty="0"/>
              <a:t>0.19</a:t>
            </a:r>
            <a:r>
              <a:rPr lang="en-TW" dirty="0"/>
              <a:t> </a:t>
            </a:r>
          </a:p>
          <a:p>
            <a:r>
              <a:rPr lang="en-US" dirty="0"/>
              <a:t>Use “T&gt;=54?” as the splitting criteria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8EA0E-B435-304A-8B0C-64EC0BE0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09380-A0BF-2646-8AC9-BAC48D5C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5C92242-26E3-4C42-BED6-D3C1A53C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1842347"/>
            <a:ext cx="73596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42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equations have no closed 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Polynomial equations with degree lower than 4 have closed-form solutions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:r>
                  <a:rPr lang="en-US" b="0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=0⇒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s-I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is-IS" b="0" i="1" smtClean="0">
                            <a:latin typeface="Cambria Math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s-IS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is-I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s-IS" b="0" i="1" smtClean="0">
                                <a:latin typeface="Cambria Math" charset="0"/>
                              </a:rPr>
                              <m:t>−4</m:t>
                            </m:r>
                            <m:r>
                              <a:rPr lang="is-IS" b="0" i="1" smtClean="0">
                                <a:latin typeface="Cambria Math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is-IS" b="0" i="1" smtClean="0">
                            <a:latin typeface="Cambria Math" charset="0"/>
                          </a:rPr>
                          <m:t>2</m:t>
                        </m:r>
                        <m:r>
                          <a:rPr lang="is-IS" b="0" i="1" smtClean="0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endParaRPr lang="is-IS" b="0" dirty="0"/>
              </a:p>
              <a:p>
                <a:r>
                  <a:rPr lang="en-US" dirty="0"/>
                  <a:t>Polynomial equations with real-valued coefficients have no closed-form solution</a:t>
                </a:r>
              </a:p>
              <a:p>
                <a:pPr lvl="1"/>
                <a:r>
                  <a:rPr lang="en-US" b="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+1=0⇒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=?</m:t>
                    </m:r>
                  </m:oMath>
                </a14:m>
                <a:endParaRPr lang="is-IS" b="0" dirty="0"/>
              </a:p>
              <a:p>
                <a:r>
                  <a:rPr lang="is-IS" dirty="0"/>
                  <a:t>Linear programming generally has no closed-form solution</a:t>
                </a:r>
              </a:p>
              <a:p>
                <a:pPr lvl="1"/>
                <a:r>
                  <a:rPr lang="is-IS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is-IS" dirty="0"/>
                  <a:t> 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is-IS" dirty="0"/>
              </a:p>
              <a:p>
                <a:r>
                  <a:rPr lang="is-IS" dirty="0"/>
                  <a:t>In ML (and many CS sub-domains), getting a numerical solution (instead of closed form) is usually acceptable</a:t>
                </a:r>
              </a:p>
              <a:p>
                <a:pPr lvl="1"/>
                <a:r>
                  <a:rPr lang="is-IS" b="0" dirty="0"/>
                  <a:t>Floating point is imprecise anyways</a:t>
                </a:r>
              </a:p>
              <a:p>
                <a:pPr lvl="2"/>
                <a:r>
                  <a:rPr lang="is-IS" dirty="0"/>
                  <a:t>E.g., 0.1 + 0.2 == 0.3?</a:t>
                </a:r>
                <a:endParaRPr lang="is-I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0" t="-2959" r="-10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Mid-term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93347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Reminder: midterm project proposal on </a:t>
            </a:r>
            <a:r>
              <a:rPr lang="en-US" b="1" dirty="0"/>
              <a:t>11/9</a:t>
            </a:r>
          </a:p>
          <a:p>
            <a:pPr lvl="1"/>
            <a:r>
              <a:rPr lang="en-US" b="1" dirty="0"/>
              <a:t>Remember to attend </a:t>
            </a:r>
            <a:r>
              <a:rPr lang="en-US" b="1" dirty="0">
                <a:solidFill>
                  <a:srgbClr val="FF0000"/>
                </a:solidFill>
              </a:rPr>
              <a:t>physically</a:t>
            </a:r>
          </a:p>
          <a:p>
            <a:r>
              <a:rPr lang="en-US" dirty="0"/>
              <a:t>If you want to apply ML on certain topic, the presentation may include (but not limit to)</a:t>
            </a:r>
          </a:p>
          <a:p>
            <a:pPr lvl="1"/>
            <a:r>
              <a:rPr lang="en-US" dirty="0"/>
              <a:t>Introduction</a:t>
            </a:r>
          </a:p>
          <a:p>
            <a:pPr lvl="2"/>
            <a:r>
              <a:rPr lang="en-US" dirty="0"/>
              <a:t>Background knowledge</a:t>
            </a:r>
          </a:p>
          <a:p>
            <a:pPr lvl="2"/>
            <a:r>
              <a:rPr lang="en-US" dirty="0"/>
              <a:t>The motivation of your project</a:t>
            </a:r>
          </a:p>
          <a:p>
            <a:pPr lvl="2"/>
            <a:r>
              <a:rPr lang="en-US" dirty="0"/>
              <a:t>The overall vision/goal of your project</a:t>
            </a:r>
          </a:p>
          <a:p>
            <a:pPr lvl="1"/>
            <a:r>
              <a:rPr lang="en-US" dirty="0"/>
              <a:t>Dataset</a:t>
            </a:r>
          </a:p>
          <a:p>
            <a:pPr lvl="2"/>
            <a:r>
              <a:rPr lang="en-US" dirty="0"/>
              <a:t>What is your target dataset</a:t>
            </a:r>
          </a:p>
          <a:p>
            <a:pPr lvl="2"/>
            <a:r>
              <a:rPr lang="en-US" dirty="0"/>
              <a:t>How to collect the dataset</a:t>
            </a:r>
          </a:p>
          <a:p>
            <a:pPr lvl="1"/>
            <a:r>
              <a:rPr lang="en-US" dirty="0"/>
              <a:t>Current progress</a:t>
            </a:r>
          </a:p>
          <a:p>
            <a:pPr lvl="2"/>
            <a:r>
              <a:rPr lang="en-US" dirty="0"/>
              <a:t>E.g., naïve method(s) as baseline solution(s)</a:t>
            </a:r>
          </a:p>
          <a:p>
            <a:pPr lvl="1"/>
            <a:r>
              <a:rPr lang="en-US" dirty="0"/>
              <a:t>A plan/schedule for the following weeks</a:t>
            </a:r>
          </a:p>
          <a:p>
            <a:pPr lvl="1"/>
            <a:r>
              <a:rPr lang="en-US" dirty="0"/>
              <a:t>What do you expect to accomplish by the end of the semester</a:t>
            </a:r>
          </a:p>
          <a:p>
            <a:r>
              <a:rPr lang="en-US" dirty="0"/>
              <a:t>If you want to develop a new method, you may include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Current ideas</a:t>
            </a:r>
          </a:p>
          <a:p>
            <a:r>
              <a:rPr lang="en-US" dirty="0"/>
              <a:t>You may use any tools you want (you don’t need to start from scratch)</a:t>
            </a:r>
          </a:p>
          <a:p>
            <a:r>
              <a:rPr lang="en-US" dirty="0"/>
              <a:t>The TAs will announce the presentation sequence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 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Explain the goal of linear regression</a:t>
                </a:r>
              </a:p>
              <a:p>
                <a:r>
                  <a:rPr lang="en-US" dirty="0"/>
                  <a:t>You are given the training data, and you assume the relationship between the target variable and the features are linear,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+…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minimized?</a:t>
                </a:r>
              </a:p>
              <a:p>
                <a:r>
                  <a:rPr lang="en-US" dirty="0"/>
                  <a:t>Briefly explain gradient descent</a:t>
                </a:r>
              </a:p>
              <a:p>
                <a:r>
                  <a:rPr lang="en-US" dirty="0"/>
                  <a:t>Why do we want to limit the magnitude of the learned parameters in linear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44" t="-2761" b="-98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9B9B-4256-E14E-A9B1-195BC3E6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 (2/3)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1E7B9-27C3-C347-8FC3-2F2BA9A8C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i="1" dirty="0"/>
              </a:p>
              <a:p>
                <a:pPr lvl="1"/>
                <a:r>
                  <a:rPr lang="en-US" dirty="0"/>
                  <a:t>What is the shape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i="1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1E7B9-27C3-C347-8FC3-2F2BA9A8C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B9869-EC31-1840-A95C-435FF7EE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EDB5C-4CF7-464E-B5DC-28E5B8AB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0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 (3/3)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75841"/>
                <a:ext cx="11704320" cy="728359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linear regression, we could set</a:t>
                </a:r>
              </a:p>
              <a:p>
                <a:pPr lvl="1"/>
                <a:r>
                  <a:rPr lang="en-US" dirty="0"/>
                  <a:t>Features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TW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Targets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𝒚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𝜽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Why adding a column of 1s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the formula of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Show the residual sum of square (RSS) objective function 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endParaRPr lang="en-US" b="1" dirty="0"/>
              </a:p>
              <a:p>
                <a:r>
                  <a:rPr lang="en-US" dirty="0"/>
                  <a:t>Derive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dirty="0"/>
                  <a:t> to minimize RSS</a:t>
                </a: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75841"/>
                <a:ext cx="11704320" cy="7283591"/>
              </a:xfrm>
              <a:blipFill>
                <a:blip r:embed="rId2"/>
                <a:stretch>
                  <a:fillRect l="-1844" t="-2439" b="-348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7414-DC45-4B97-BC50-7FDF9BD64BD3}" type="datetime1">
              <a:rPr lang="en-US" altLang="zh-TW" smtClean="0"/>
              <a:pPr/>
              <a:t>10/26/21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284E4-6E31-4261-A3B5-337B95851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2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667-0F61-AE4F-AC44-FA119550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D401-EFEC-214C-98EB-580DB764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regularization terms and why do we need them?</a:t>
            </a:r>
          </a:p>
          <a:p>
            <a:r>
              <a:rPr lang="en-US" dirty="0"/>
              <a:t>What is Lasso?</a:t>
            </a:r>
          </a:p>
          <a:p>
            <a:r>
              <a:rPr lang="en-US" dirty="0"/>
              <a:t>What is Ridge regression?</a:t>
            </a:r>
          </a:p>
          <a:p>
            <a:r>
              <a:rPr lang="en-US" dirty="0"/>
              <a:t>Compared to Ridge regression, why does Lasso tend to shrink some parameters to zero?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8C15-2099-3948-9175-196D804D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8D7B3-B15C-2E4C-8790-C7BC96AF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toy example of 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Assumption: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descent procedure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with random values</a:t>
                </a:r>
              </a:p>
              <a:p>
                <a:pPr marL="1371600" lvl="2" indent="-514350"/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𝛉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Slightly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reduce </a:t>
                </a:r>
                <a:r>
                  <a:rPr lang="en-US" i="1" dirty="0"/>
                  <a:t>J</a:t>
                </a:r>
                <a:r>
                  <a:rPr lang="en-US" dirty="0"/>
                  <a:t>(</a:t>
                </a:r>
                <a:r>
                  <a:rPr lang="el-GR" b="1" dirty="0"/>
                  <a:t>θ</a:t>
                </a:r>
                <a:r>
                  <a:rPr lang="en-US" dirty="0"/>
                  <a:t>)</a:t>
                </a:r>
              </a:p>
              <a:p>
                <a:pPr marL="1371600" lvl="2" indent="-514350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+1)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𝛉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𝛉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  <a:p>
                <a:pPr marL="1371600" lvl="2" indent="-514350"/>
                <a:r>
                  <a:rPr lang="en-US" i="1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 + 1</a:t>
                </a:r>
                <a:endParaRPr lang="en-US" i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doing step 2 until converges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23" t="-3598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toy example of gradient descent for linear regression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Derivatives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b="1" i="0">
                              <a:latin typeface="Cambria Math" charset="0"/>
                            </a:rPr>
                            <m:t>𝛉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b="0" i="1" smtClean="0"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b="1">
                              <a:latin typeface="Cambria Math" charset="0"/>
                            </a:rPr>
                            <m:t>𝛉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i="1"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b="0" dirty="0"/>
              </a:p>
              <a:p>
                <a:r>
                  <a:rPr lang="en-US" sz="4400" dirty="0"/>
                  <a:t>Substitute into the gradient descent equation</a:t>
                </a: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600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  <a:p>
                <a:pPr marL="65022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600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∑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  <a:p>
                <a:pPr marL="650229" lvl="1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7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8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toy example of gradient descent for linear regression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Generate the experimental data: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4000" i="1">
                        <a:latin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</a:rPr>
                      <m:t>3</m:t>
                    </m:r>
                    <m:r>
                      <a:rPr lang="en-US" sz="4000" i="1">
                        <a:latin typeface="Cambria Math" charset="0"/>
                      </a:rPr>
                      <m:t>+</m:t>
                    </m:r>
                    <m:r>
                      <a:rPr lang="en-US" sz="4000" b="0" i="1" smtClean="0">
                        <a:latin typeface="Cambria Math" charset="0"/>
                      </a:rPr>
                      <m:t>5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latin typeface="Cambria Math" charset="0"/>
                      </a:rPr>
                      <m:t>+</m:t>
                    </m:r>
                    <m:r>
                      <a:rPr lang="en-US" sz="4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4000" dirty="0"/>
                  <a:t>, where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𝜖</m:t>
                    </m:r>
                    <m:r>
                      <a:rPr lang="en-US" sz="4000" b="0" i="1" smtClean="0">
                        <a:latin typeface="Cambria Math" charset="0"/>
                      </a:rPr>
                      <m:t>~</m:t>
                    </m:r>
                    <m:r>
                      <a:rPr lang="en-US" sz="4000" b="0" i="1" smtClean="0">
                        <a:latin typeface="Cambria Math" charset="0"/>
                      </a:rPr>
                      <m:t>𝑁</m:t>
                    </m:r>
                    <m:r>
                      <a:rPr lang="en-US" sz="4000" b="0" i="1" smtClean="0">
                        <a:latin typeface="Cambria Math" charset="0"/>
                      </a:rPr>
                      <m:t>(0, 0.1)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67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349176"/>
                  </p:ext>
                </p:extLst>
              </p:nvPr>
            </p:nvGraphicFramePr>
            <p:xfrm>
              <a:off x="983041" y="4713641"/>
              <a:ext cx="2799727" cy="416306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7199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79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8183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7.958791127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>
                              <a:effectLst/>
                            </a:rPr>
                            <a:t>2</a:t>
                          </a:r>
                          <a:endParaRPr lang="is-I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13.04018641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18.00001875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4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23.03532824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28.10760623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33.05051692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38.11747573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42.91467587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9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47.95638784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5818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10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53.09378294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349176"/>
                  </p:ext>
                </p:extLst>
              </p:nvPr>
            </p:nvGraphicFramePr>
            <p:xfrm>
              <a:off x="983041" y="4713641"/>
              <a:ext cx="2799727" cy="416306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719916"/>
                    <a:gridCol w="2079811"/>
                  </a:tblGrid>
                  <a:tr h="378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847" t="-1613" r="-291525" b="-10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34795" t="-1613" r="-585" b="-1051613"/>
                          </a:stretch>
                        </a:blipFill>
                      </a:tcPr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7.958791127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>
                              <a:effectLst/>
                            </a:rPr>
                            <a:t>2</a:t>
                          </a:r>
                          <a:endParaRPr lang="is-I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13.04018641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18.00001875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4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23.03532824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28.10760623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u="none" strike="noStrike" dirty="0">
                              <a:effectLst/>
                            </a:rPr>
                            <a:t>33.05051692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38.11747573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42.91467587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9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u="none" strike="noStrike" dirty="0">
                              <a:effectLst/>
                            </a:rPr>
                            <a:t>47.95638784</a:t>
                          </a:r>
                          <a:endParaRPr lang="fi-FI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10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u="none" strike="noStrike" dirty="0">
                              <a:effectLst/>
                            </a:rPr>
                            <a:t>53.09378294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2235456"/>
                  </p:ext>
                </p:extLst>
              </p:nvPr>
            </p:nvGraphicFramePr>
            <p:xfrm>
              <a:off x="6608854" y="4641925"/>
              <a:ext cx="5328946" cy="4985423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8856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2165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216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10733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0.4518289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1.58461955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1.539053893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4.324536645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cs-CZ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2.174594941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4.979231032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2.692306641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5.047381882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300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2.866051014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5.026263422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2.926347718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5.017705744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2.947328771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5.014694799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2.958471874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5.013094274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1500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2.95852878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5.0130861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2000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2.958529071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5.013086058</a:t>
                          </a:r>
                        </a:p>
                      </a:txBody>
                      <a:tcPr marL="12700" marR="12700" marT="12700" marB="0" anchor="b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2235456"/>
                  </p:ext>
                </p:extLst>
              </p:nvPr>
            </p:nvGraphicFramePr>
            <p:xfrm>
              <a:off x="6608854" y="4641925"/>
              <a:ext cx="5328946" cy="4985423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885638"/>
                    <a:gridCol w="2221654"/>
                    <a:gridCol w="2221654"/>
                  </a:tblGrid>
                  <a:tr h="467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4"/>
                          <a:stretch>
                            <a:fillRect l="-690" t="-1299" r="-504828" b="-10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4"/>
                          <a:stretch>
                            <a:fillRect l="-40000" t="-1299" r="-100548" b="-10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4"/>
                          <a:stretch>
                            <a:fillRect l="-140000" t="-1299" r="-548" b="-1002597"/>
                          </a:stretch>
                        </a:blipFill>
                      </a:tcPr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hr-HR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nb-NO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0.4518289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1.58461955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1.539053893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4.324536645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cs-CZ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2.174594941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4.979231032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2.692306641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5.047381882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300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2.866051014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5.026263422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400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2.926347718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5.017705744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2.947328771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5.014694799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1000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2.958471874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5.013094274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1500</a:t>
                          </a:r>
                          <a:endParaRPr lang="is-I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i-FI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2.95852878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5.0130861</a:t>
                          </a:r>
                        </a:p>
                      </a:txBody>
                      <a:tcPr marL="12700" marR="12700" marT="12700" marB="0" anchor="b"/>
                    </a:tc>
                  </a:tr>
                  <a:tr h="410733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2000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2.958529071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5.013086058</a:t>
                          </a:r>
                        </a:p>
                      </a:txBody>
                      <a:tcPr marL="12700" marR="12700" marT="1270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Right Arrow 8"/>
          <p:cNvSpPr/>
          <p:nvPr/>
        </p:nvSpPr>
        <p:spPr>
          <a:xfrm>
            <a:off x="4568280" y="6194535"/>
            <a:ext cx="1326777" cy="1201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4866" y="5629835"/>
                <a:ext cx="14196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=0.05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66" y="5629835"/>
                <a:ext cx="1419684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53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by Excel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93F8-C4B6-4D24-8FCA-2AC965A00C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E00CB-8501-4F2D-848A-75EE1E677C40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411938"/>
              </p:ext>
            </p:extLst>
          </p:nvPr>
        </p:nvGraphicFramePr>
        <p:xfrm>
          <a:off x="2781300" y="-197753288"/>
          <a:ext cx="7442200" cy="406819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Worksheet" r:id="rId3" imgW="7442200" imgH="406819100" progId="Excel.Sheet.12">
                  <p:embed/>
                </p:oleObj>
              </mc:Choice>
              <mc:Fallback>
                <p:oleObj name="Worksheet" r:id="rId3" imgW="7442200" imgH="406819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1300" y="-197753288"/>
                        <a:ext cx="7442200" cy="406819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8592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842</Words>
  <Application>Microsoft Macintosh PowerPoint</Application>
  <PresentationFormat>Custom</PresentationFormat>
  <Paragraphs>167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Helvetica Neue</vt:lpstr>
      <vt:lpstr>1_Office Theme</vt:lpstr>
      <vt:lpstr>Worksheet</vt:lpstr>
      <vt:lpstr>Correction (by 黃文杰)</vt:lpstr>
      <vt:lpstr>Review quizzes (1/3)</vt:lpstr>
      <vt:lpstr>Review quizzes (2/3)</vt:lpstr>
      <vt:lpstr>Review quizzes (3/3)</vt:lpstr>
      <vt:lpstr>Review quizzes</vt:lpstr>
      <vt:lpstr>A toy example of gradient descent for linear regression</vt:lpstr>
      <vt:lpstr>A toy example of gradient descent for linear regression (cont’)</vt:lpstr>
      <vt:lpstr>A toy example of gradient descent for linear regression (cont’)</vt:lpstr>
      <vt:lpstr>Gradient descent by Excel</vt:lpstr>
      <vt:lpstr>Most equations have no closed form solution</vt:lpstr>
      <vt:lpstr>Mid-term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Hung-Hsuan</cp:lastModifiedBy>
  <cp:revision>137</cp:revision>
  <dcterms:modified xsi:type="dcterms:W3CDTF">2021-10-26T04:26:43Z</dcterms:modified>
</cp:coreProperties>
</file>